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70" r:id="rId4"/>
    <p:sldId id="259" r:id="rId5"/>
    <p:sldId id="260" r:id="rId6"/>
    <p:sldId id="261" r:id="rId7"/>
    <p:sldId id="263" r:id="rId8"/>
    <p:sldId id="256"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3" d="100"/>
          <a:sy n="53" d="100"/>
        </p:scale>
        <p:origin x="71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3200" units="cm"/>
          <inkml:channel name="Y" type="integer" max="1080" units="cm"/>
        </inkml:traceFormat>
        <inkml:channelProperties>
          <inkml:channelProperty channel="X" name="resolution" value="66.66666" units="1/cm"/>
          <inkml:channelProperty channel="Y" name="resolution" value="40" units="1/cm"/>
        </inkml:channelProperties>
      </inkml:inkSource>
      <inkml:timestamp xml:id="ts0" timeString="2017-06-25T03:58:42.816"/>
    </inkml:context>
    <inkml:brush xml:id="br0">
      <inkml:brushProperty name="width" value="0.0441" units="cm"/>
      <inkml:brushProperty name="height" value="0.0441" units="cm"/>
      <inkml:brushProperty name="color" value="#FF0000"/>
      <inkml:brushProperty name="fitToCurve" value="1"/>
    </inkml:brush>
  </inkml:definitions>
  <inkml:trace contextRef="#ctx0" brushRef="#br0">36 0,'-36'0,"36"0</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6/24/2017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6/24/2017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jpg"/><Relationship Id="rId5" Type="http://schemas.openxmlformats.org/officeDocument/2006/relationships/image" Target="../media/image7.jpeg"/><Relationship Id="rId4" Type="http://schemas.openxmlformats.org/officeDocument/2006/relationships/image" Target="../media/image6.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www.greeleyfirst.com/" TargetMode="External"/><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625" y="4980562"/>
            <a:ext cx="1699479" cy="1729686"/>
          </a:xfrm>
          <a:prstGeom prst="rect">
            <a:avLst/>
          </a:prstGeom>
        </p:spPr>
      </p:pic>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44919" y="162435"/>
            <a:ext cx="1714500" cy="1714500"/>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2067" y="418000"/>
            <a:ext cx="1606390" cy="1464875"/>
          </a:xfrm>
          <a:prstGeom prst="rect">
            <a:avLst/>
          </a:prstGeom>
        </p:spPr>
      </p:pic>
      <p:sp>
        <p:nvSpPr>
          <p:cNvPr id="5" name="TextBox 4"/>
          <p:cNvSpPr txBox="1"/>
          <p:nvPr/>
        </p:nvSpPr>
        <p:spPr>
          <a:xfrm>
            <a:off x="174679" y="-502"/>
            <a:ext cx="11550489" cy="1877437"/>
          </a:xfrm>
          <a:prstGeom prst="rect">
            <a:avLst/>
          </a:prstGeom>
          <a:noFill/>
        </p:spPr>
        <p:txBody>
          <a:bodyPr wrap="square" rtlCol="0">
            <a:spAutoFit/>
          </a:bodyPr>
          <a:lstStyle/>
          <a:p>
            <a:pPr algn="ctr"/>
            <a:r>
              <a:rPr lang="en-US" sz="4000" b="1" dirty="0">
                <a:solidFill>
                  <a:srgbClr val="002060"/>
                </a:solidFill>
                <a:latin typeface="Comic Sans MS" panose="030F0702030302020204" pitchFamily="66" charset="0"/>
                <a:cs typeface="Consolas" panose="020B0609020204030204" pitchFamily="49" charset="0"/>
              </a:rPr>
              <a:t>    </a:t>
            </a:r>
            <a:r>
              <a:rPr lang="en-US" sz="4000" b="1" dirty="0">
                <a:solidFill>
                  <a:srgbClr val="0070C0"/>
                </a:solidFill>
                <a:latin typeface="Comic Sans MS" panose="030F0702030302020204" pitchFamily="66" charset="0"/>
                <a:cs typeface="Consolas" panose="020B0609020204030204" pitchFamily="49" charset="0"/>
              </a:rPr>
              <a:t>Welcome To A Cup Of Coffee </a:t>
            </a:r>
            <a:br>
              <a:rPr lang="en-US" sz="4000" b="1" dirty="0">
                <a:solidFill>
                  <a:srgbClr val="0070C0"/>
                </a:solidFill>
                <a:latin typeface="Comic Sans MS" panose="030F0702030302020204" pitchFamily="66" charset="0"/>
                <a:cs typeface="Consolas" panose="020B0609020204030204" pitchFamily="49" charset="0"/>
              </a:rPr>
            </a:br>
            <a:r>
              <a:rPr lang="en-US" sz="4000" b="1" dirty="0">
                <a:solidFill>
                  <a:srgbClr val="0070C0"/>
                </a:solidFill>
                <a:latin typeface="Comic Sans MS" panose="030F0702030302020204" pitchFamily="66" charset="0"/>
                <a:cs typeface="Consolas" panose="020B0609020204030204" pitchFamily="49" charset="0"/>
              </a:rPr>
              <a:t>With God</a:t>
            </a:r>
            <a:br>
              <a:rPr lang="en-US" sz="3600" b="1" dirty="0">
                <a:solidFill>
                  <a:srgbClr val="002060"/>
                </a:solidFill>
                <a:latin typeface="Comic Sans MS" panose="030F0702030302020204" pitchFamily="66" charset="0"/>
                <a:cs typeface="Consolas" panose="020B0609020204030204" pitchFamily="49" charset="0"/>
              </a:rPr>
            </a:br>
            <a:endParaRPr lang="en-US" sz="3600" b="1" dirty="0">
              <a:solidFill>
                <a:srgbClr val="002060"/>
              </a:solidFill>
            </a:endParaRPr>
          </a:p>
        </p:txBody>
      </p:sp>
      <p:sp>
        <p:nvSpPr>
          <p:cNvPr id="12" name="Title 3"/>
          <p:cNvSpPr txBox="1">
            <a:spLocks/>
          </p:cNvSpPr>
          <p:nvPr/>
        </p:nvSpPr>
        <p:spPr>
          <a:xfrm>
            <a:off x="174625" y="0"/>
            <a:ext cx="12017375" cy="114300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br>
              <a:rPr lang="en-US" sz="3600" dirty="0">
                <a:solidFill>
                  <a:srgbClr val="0070C0"/>
                </a:solidFill>
                <a:latin typeface="Comic Sans MS" panose="030F0702030302020204" pitchFamily="66" charset="0"/>
                <a:cs typeface="Consolas" panose="020B0609020204030204" pitchFamily="49" charset="0"/>
              </a:rPr>
            </a:br>
            <a:endParaRPr lang="en-US" sz="3600" dirty="0">
              <a:solidFill>
                <a:srgbClr val="0070C0"/>
              </a:solidFill>
              <a:latin typeface="Comic Sans MS" panose="030F0702030302020204" pitchFamily="66" charset="0"/>
              <a:cs typeface="Consolas" panose="020B0609020204030204" pitchFamily="49" charset="0"/>
            </a:endParaRPr>
          </a:p>
          <a:p>
            <a:pPr algn="ctr"/>
            <a:endParaRPr lang="en-US" sz="3600" dirty="0">
              <a:solidFill>
                <a:srgbClr val="0070C0"/>
              </a:solidFill>
              <a:latin typeface="Comic Sans MS" panose="030F0702030302020204" pitchFamily="66" charset="0"/>
              <a:cs typeface="Consolas" panose="020B0609020204030204" pitchFamily="49" charset="0"/>
            </a:endParaRPr>
          </a:p>
          <a:p>
            <a:pPr algn="ctr"/>
            <a:endParaRPr lang="en-US" sz="3600" dirty="0">
              <a:solidFill>
                <a:srgbClr val="0070C0"/>
              </a:solidFill>
              <a:latin typeface="Comic Sans MS" panose="030F0702030302020204" pitchFamily="66" charset="0"/>
              <a:cs typeface="Consolas" panose="020B0609020204030204" pitchFamily="49" charset="0"/>
            </a:endParaRPr>
          </a:p>
        </p:txBody>
      </p:sp>
      <p:sp>
        <p:nvSpPr>
          <p:cNvPr id="3" name="AutoShape 4" descr="Image result for pics of coffee percolators"/>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2054" name="Picture 6" descr="Image result for pics of coffee percolator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47449" y="5251562"/>
            <a:ext cx="1309441" cy="1458686"/>
          </a:xfrm>
          <a:prstGeom prst="rect">
            <a:avLst/>
          </a:prstGeom>
          <a:noFill/>
          <a:extLst>
            <a:ext uri="{909E8E84-426E-40DD-AFC4-6F175D3DCCD1}">
              <a14:hiddenFill xmlns:a14="http://schemas.microsoft.com/office/drawing/2010/main">
                <a:solidFill>
                  <a:srgbClr val="FFFFFF"/>
                </a:solidFill>
              </a14:hiddenFill>
            </a:ext>
          </a:extLst>
        </p:spPr>
      </p:pic>
      <p:sp>
        <p:nvSpPr>
          <p:cNvPr id="2" name="AutoShape 2" descr="Coffee Quotes"/>
          <p:cNvSpPr>
            <a:spLocks noChangeAspect="1" noChangeArrowheads="1"/>
          </p:cNvSpPr>
          <p:nvPr/>
        </p:nvSpPr>
        <p:spPr bwMode="auto">
          <a:xfrm>
            <a:off x="4907914" y="3178392"/>
            <a:ext cx="3113168" cy="180216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6" name="Picture 5">
            <a:extLst>
              <a:ext uri="{FF2B5EF4-FFF2-40B4-BE49-F238E27FC236}">
                <a16:creationId xmlns:a16="http://schemas.microsoft.com/office/drawing/2014/main" id="{81911BF2-0CC9-4FC5-A816-749525B8F18C}"/>
              </a:ext>
            </a:extLst>
          </p:cNvPr>
          <p:cNvPicPr>
            <a:picLocks noChangeAspect="1"/>
          </p:cNvPicPr>
          <p:nvPr/>
        </p:nvPicPr>
        <p:blipFill>
          <a:blip r:embed="rId6"/>
          <a:stretch>
            <a:fillRect/>
          </a:stretch>
        </p:blipFill>
        <p:spPr>
          <a:xfrm>
            <a:off x="2409372" y="1203475"/>
            <a:ext cx="7416800" cy="5654523"/>
          </a:xfrm>
          <a:prstGeom prst="rect">
            <a:avLst/>
          </a:prstGeom>
        </p:spPr>
      </p:pic>
    </p:spTree>
    <p:extLst>
      <p:ext uri="{BB962C8B-B14F-4D97-AF65-F5344CB8AC3E}">
        <p14:creationId xmlns:p14="http://schemas.microsoft.com/office/powerpoint/2010/main" val="2880355424"/>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B631629-C168-4B2A-9A87-F07FDCA89509}"/>
              </a:ext>
            </a:extLst>
          </p:cNvPr>
          <p:cNvSpPr>
            <a:spLocks noGrp="1"/>
          </p:cNvSpPr>
          <p:nvPr>
            <p:ph type="title"/>
          </p:nvPr>
        </p:nvSpPr>
        <p:spPr/>
        <p:txBody>
          <a:bodyPr/>
          <a:lstStyle/>
          <a:p>
            <a:r>
              <a:rPr lang="en-US" b="1" dirty="0"/>
              <a:t>What’s the key ingredient in this seed planting? </a:t>
            </a:r>
            <a:br>
              <a:rPr lang="en-US" b="1" dirty="0"/>
            </a:br>
            <a:endParaRPr lang="en-US" b="1" dirty="0"/>
          </a:p>
        </p:txBody>
      </p:sp>
      <p:sp>
        <p:nvSpPr>
          <p:cNvPr id="5" name="Text Placeholder 4">
            <a:extLst>
              <a:ext uri="{FF2B5EF4-FFF2-40B4-BE49-F238E27FC236}">
                <a16:creationId xmlns:a16="http://schemas.microsoft.com/office/drawing/2014/main" id="{70465C5C-CC84-47C3-8843-B8FEF0292135}"/>
              </a:ext>
            </a:extLst>
          </p:cNvPr>
          <p:cNvSpPr>
            <a:spLocks noGrp="1"/>
          </p:cNvSpPr>
          <p:nvPr>
            <p:ph type="body" idx="1"/>
          </p:nvPr>
        </p:nvSpPr>
        <p:spPr/>
        <p:txBody>
          <a:bodyPr>
            <a:normAutofit/>
          </a:bodyPr>
          <a:lstStyle/>
          <a:p>
            <a:r>
              <a:rPr lang="en-US" sz="6000" b="1" dirty="0">
                <a:solidFill>
                  <a:srgbClr val="FF0000"/>
                </a:solidFill>
              </a:rPr>
              <a:t>Faith!!!!!</a:t>
            </a:r>
          </a:p>
        </p:txBody>
      </p:sp>
    </p:spTree>
    <p:extLst>
      <p:ext uri="{BB962C8B-B14F-4D97-AF65-F5344CB8AC3E}">
        <p14:creationId xmlns:p14="http://schemas.microsoft.com/office/powerpoint/2010/main" val="122304929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p:cTn id="19"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37BB05D-DE33-484D-A7E8-2AD07CB5A9A2}"/>
              </a:ext>
            </a:extLst>
          </p:cNvPr>
          <p:cNvSpPr>
            <a:spLocks noGrp="1"/>
          </p:cNvSpPr>
          <p:nvPr>
            <p:ph type="title"/>
          </p:nvPr>
        </p:nvSpPr>
        <p:spPr>
          <a:xfrm>
            <a:off x="913775" y="1"/>
            <a:ext cx="10364451" cy="1393370"/>
          </a:xfrm>
        </p:spPr>
        <p:txBody>
          <a:bodyPr/>
          <a:lstStyle/>
          <a:p>
            <a:r>
              <a:rPr lang="en-US" b="1" dirty="0"/>
              <a:t>But we have to understand the difference between faith and bargaining</a:t>
            </a:r>
          </a:p>
        </p:txBody>
      </p:sp>
      <p:sp>
        <p:nvSpPr>
          <p:cNvPr id="5" name="Content Placeholder 4">
            <a:extLst>
              <a:ext uri="{FF2B5EF4-FFF2-40B4-BE49-F238E27FC236}">
                <a16:creationId xmlns:a16="http://schemas.microsoft.com/office/drawing/2014/main" id="{E9CE2ECA-41A8-47E6-9A2A-19FEAB0602AD}"/>
              </a:ext>
            </a:extLst>
          </p:cNvPr>
          <p:cNvSpPr>
            <a:spLocks noGrp="1"/>
          </p:cNvSpPr>
          <p:nvPr>
            <p:ph sz="quarter" idx="13"/>
          </p:nvPr>
        </p:nvSpPr>
        <p:spPr>
          <a:xfrm>
            <a:off x="913774" y="1393371"/>
            <a:ext cx="10363826" cy="5464629"/>
          </a:xfrm>
        </p:spPr>
        <p:txBody>
          <a:bodyPr>
            <a:normAutofit/>
          </a:bodyPr>
          <a:lstStyle/>
          <a:p>
            <a:pPr>
              <a:buFont typeface="Wingdings" panose="05000000000000000000" pitchFamily="2" charset="2"/>
              <a:buChar char="ü"/>
            </a:pPr>
            <a:r>
              <a:rPr lang="en-US" sz="3200" b="1" dirty="0"/>
              <a:t>Bargaining is when you say, “God, help me close this deal and I’ll give you part of it.” </a:t>
            </a:r>
          </a:p>
          <a:p>
            <a:pPr>
              <a:buFont typeface="Wingdings" panose="05000000000000000000" pitchFamily="2" charset="2"/>
              <a:buChar char="ü"/>
            </a:pPr>
            <a:r>
              <a:rPr lang="en-US" sz="3200" b="1" dirty="0"/>
              <a:t>God doesn’t work that way. </a:t>
            </a:r>
          </a:p>
          <a:p>
            <a:pPr>
              <a:buFont typeface="Wingdings" panose="05000000000000000000" pitchFamily="2" charset="2"/>
              <a:buChar char="ü"/>
            </a:pPr>
            <a:r>
              <a:rPr lang="en-US" sz="3200" b="1" dirty="0"/>
              <a:t>God asks for </a:t>
            </a:r>
            <a:r>
              <a:rPr lang="en-US" sz="3200" b="1" dirty="0">
                <a:solidFill>
                  <a:srgbClr val="FF0000"/>
                </a:solidFill>
              </a:rPr>
              <a:t>faith. </a:t>
            </a:r>
          </a:p>
          <a:p>
            <a:pPr>
              <a:buFont typeface="Wingdings" panose="05000000000000000000" pitchFamily="2" charset="2"/>
              <a:buChar char="ü"/>
            </a:pPr>
            <a:r>
              <a:rPr lang="en-US" sz="3200" b="1" dirty="0"/>
              <a:t>He wants us to sacrifice in advance, not knowing that we’ll get anything in return; </a:t>
            </a:r>
          </a:p>
          <a:p>
            <a:pPr>
              <a:buFont typeface="Wingdings" panose="05000000000000000000" pitchFamily="2" charset="2"/>
              <a:buChar char="ü"/>
            </a:pPr>
            <a:r>
              <a:rPr lang="en-US" sz="3200" b="1" dirty="0"/>
              <a:t>then he wants us to let him figure out how to repay us.</a:t>
            </a:r>
          </a:p>
          <a:p>
            <a:endParaRPr lang="en-US" dirty="0"/>
          </a:p>
        </p:txBody>
      </p:sp>
    </p:spTree>
    <p:extLst>
      <p:ext uri="{BB962C8B-B14F-4D97-AF65-F5344CB8AC3E}">
        <p14:creationId xmlns:p14="http://schemas.microsoft.com/office/powerpoint/2010/main" val="1082987437"/>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Scale>
                                      <p:cBhvr>
                                        <p:cTn id="7"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gtEl>
                                        <p:attrNameLst>
                                          <p:attrName>ppt_x</p:attrName>
                                          <p:attrName>ppt_y</p:attrName>
                                        </p:attrNameLst>
                                      </p:cBhvr>
                                    </p:animMotion>
                                    <p:animEffect transition="in" filter="fade">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Scale>
                                      <p:cBhvr>
                                        <p:cTn id="14" dur="1000" decel="50000" fill="hold">
                                          <p:stCondLst>
                                            <p:cond delay="0"/>
                                          </p:stCondLst>
                                        </p:cTn>
                                        <p:tgtEl>
                                          <p:spTgt spid="5">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5">
                                            <p:txEl>
                                              <p:pRg st="0" end="0"/>
                                            </p:txEl>
                                          </p:spTgt>
                                        </p:tgtEl>
                                        <p:attrNameLst>
                                          <p:attrName>ppt_x</p:attrName>
                                          <p:attrName>ppt_y</p:attrName>
                                        </p:attrNameLst>
                                      </p:cBhvr>
                                    </p:animMotion>
                                    <p:animEffect transition="in" filter="fade">
                                      <p:cBhvr>
                                        <p:cTn id="16" dur="1000"/>
                                        <p:tgtEl>
                                          <p:spTgt spid="5">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Scale>
                                      <p:cBhvr>
                                        <p:cTn id="21" dur="1000" decel="50000" fill="hold">
                                          <p:stCondLst>
                                            <p:cond delay="0"/>
                                          </p:stCondLst>
                                        </p:cTn>
                                        <p:tgtEl>
                                          <p:spTgt spid="5">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5">
                                            <p:txEl>
                                              <p:pRg st="1" end="1"/>
                                            </p:txEl>
                                          </p:spTgt>
                                        </p:tgtEl>
                                        <p:attrNameLst>
                                          <p:attrName>ppt_x</p:attrName>
                                          <p:attrName>ppt_y</p:attrName>
                                        </p:attrNameLst>
                                      </p:cBhvr>
                                    </p:animMotion>
                                    <p:animEffect transition="in" filter="fade">
                                      <p:cBhvr>
                                        <p:cTn id="23" dur="1000"/>
                                        <p:tgtEl>
                                          <p:spTgt spid="5">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5">
                                            <p:txEl>
                                              <p:pRg st="2" end="2"/>
                                            </p:txEl>
                                          </p:spTgt>
                                        </p:tgtEl>
                                        <p:attrNameLst>
                                          <p:attrName>style.visibility</p:attrName>
                                        </p:attrNameLst>
                                      </p:cBhvr>
                                      <p:to>
                                        <p:strVal val="visible"/>
                                      </p:to>
                                    </p:set>
                                    <p:animScale>
                                      <p:cBhvr>
                                        <p:cTn id="28" dur="1000" decel="50000" fill="hold">
                                          <p:stCondLst>
                                            <p:cond delay="0"/>
                                          </p:stCondLst>
                                        </p:cTn>
                                        <p:tgtEl>
                                          <p:spTgt spid="5">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5">
                                            <p:txEl>
                                              <p:pRg st="2" end="2"/>
                                            </p:txEl>
                                          </p:spTgt>
                                        </p:tgtEl>
                                        <p:attrNameLst>
                                          <p:attrName>ppt_x</p:attrName>
                                          <p:attrName>ppt_y</p:attrName>
                                        </p:attrNameLst>
                                      </p:cBhvr>
                                    </p:animMotion>
                                    <p:animEffect transition="in" filter="fade">
                                      <p:cBhvr>
                                        <p:cTn id="30" dur="1000"/>
                                        <p:tgtEl>
                                          <p:spTgt spid="5">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Scale>
                                      <p:cBhvr>
                                        <p:cTn id="35" dur="1000" decel="50000" fill="hold">
                                          <p:stCondLst>
                                            <p:cond delay="0"/>
                                          </p:stCondLst>
                                        </p:cTn>
                                        <p:tgtEl>
                                          <p:spTgt spid="5">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5">
                                            <p:txEl>
                                              <p:pRg st="3" end="3"/>
                                            </p:txEl>
                                          </p:spTgt>
                                        </p:tgtEl>
                                        <p:attrNameLst>
                                          <p:attrName>ppt_x</p:attrName>
                                          <p:attrName>ppt_y</p:attrName>
                                        </p:attrNameLst>
                                      </p:cBhvr>
                                    </p:animMotion>
                                    <p:animEffect transition="in" filter="fade">
                                      <p:cBhvr>
                                        <p:cTn id="37" dur="1000"/>
                                        <p:tgtEl>
                                          <p:spTgt spid="5">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Scale>
                                      <p:cBhvr>
                                        <p:cTn id="42" dur="1000" decel="50000" fill="hold">
                                          <p:stCondLst>
                                            <p:cond delay="0"/>
                                          </p:stCondLst>
                                        </p:cTn>
                                        <p:tgtEl>
                                          <p:spTgt spid="5">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5">
                                            <p:txEl>
                                              <p:pRg st="4" end="4"/>
                                            </p:txEl>
                                          </p:spTgt>
                                        </p:tgtEl>
                                        <p:attrNameLst>
                                          <p:attrName>ppt_x</p:attrName>
                                          <p:attrName>ppt_y</p:attrName>
                                        </p:attrNameLst>
                                      </p:cBhvr>
                                    </p:animMotion>
                                    <p:animEffect transition="in" filter="fade">
                                      <p:cBhvr>
                                        <p:cTn id="44"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8B60B-3D15-4473-AD83-6015A32E214A}"/>
              </a:ext>
            </a:extLst>
          </p:cNvPr>
          <p:cNvSpPr>
            <a:spLocks noGrp="1"/>
          </p:cNvSpPr>
          <p:nvPr>
            <p:ph type="title"/>
          </p:nvPr>
        </p:nvSpPr>
        <p:spPr>
          <a:xfrm>
            <a:off x="913775" y="1"/>
            <a:ext cx="10364451" cy="1393370"/>
          </a:xfrm>
        </p:spPr>
        <p:txBody>
          <a:bodyPr/>
          <a:lstStyle/>
          <a:p>
            <a:r>
              <a:rPr lang="en-US" b="1" dirty="0"/>
              <a:t>Jesus makes us this promise in Luke 18:29-30</a:t>
            </a:r>
          </a:p>
        </p:txBody>
      </p:sp>
      <p:sp>
        <p:nvSpPr>
          <p:cNvPr id="3" name="Content Placeholder 2">
            <a:extLst>
              <a:ext uri="{FF2B5EF4-FFF2-40B4-BE49-F238E27FC236}">
                <a16:creationId xmlns:a16="http://schemas.microsoft.com/office/drawing/2014/main" id="{4D5B0139-1D17-4344-9514-08AF722D7860}"/>
              </a:ext>
            </a:extLst>
          </p:cNvPr>
          <p:cNvSpPr>
            <a:spLocks noGrp="1"/>
          </p:cNvSpPr>
          <p:nvPr>
            <p:ph sz="quarter" idx="13"/>
          </p:nvPr>
        </p:nvSpPr>
        <p:spPr>
          <a:xfrm>
            <a:off x="913774" y="1190172"/>
            <a:ext cx="10363826" cy="5667828"/>
          </a:xfrm>
        </p:spPr>
        <p:txBody>
          <a:bodyPr>
            <a:normAutofit/>
          </a:bodyPr>
          <a:lstStyle/>
          <a:p>
            <a:r>
              <a:rPr lang="en-US" sz="4000" b="1" dirty="0">
                <a:solidFill>
                  <a:srgbClr val="002060"/>
                </a:solidFill>
              </a:rPr>
              <a:t>“Truly I tell you ... no one who has left home or wife or brothers or sisters or parents or children for the sake of the kingdom of God will fail to receive many times as much in this age, and in the age to come eternal life” (NIV).</a:t>
            </a:r>
          </a:p>
          <a:p>
            <a:endParaRPr lang="en-US" dirty="0"/>
          </a:p>
        </p:txBody>
      </p:sp>
    </p:spTree>
    <p:extLst>
      <p:ext uri="{BB962C8B-B14F-4D97-AF65-F5344CB8AC3E}">
        <p14:creationId xmlns:p14="http://schemas.microsoft.com/office/powerpoint/2010/main" val="2086494328"/>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91603B-AF68-40F8-85F3-859C935FAA30}"/>
              </a:ext>
            </a:extLst>
          </p:cNvPr>
          <p:cNvSpPr>
            <a:spLocks noGrp="1"/>
          </p:cNvSpPr>
          <p:nvPr>
            <p:ph type="title"/>
          </p:nvPr>
        </p:nvSpPr>
        <p:spPr>
          <a:xfrm>
            <a:off x="913775" y="618517"/>
            <a:ext cx="10364451" cy="4882397"/>
          </a:xfrm>
        </p:spPr>
        <p:txBody>
          <a:bodyPr>
            <a:normAutofit/>
          </a:bodyPr>
          <a:lstStyle/>
          <a:p>
            <a:r>
              <a:rPr lang="en-US" b="1" dirty="0">
                <a:solidFill>
                  <a:srgbClr val="FF0000"/>
                </a:solidFill>
              </a:rPr>
              <a:t>“Always give yourselves fully to the work of the Lord, because you know that your labor in the Lord is not in vain.” (1 Corinthians 15:58b NIV)   </a:t>
            </a:r>
            <a:br>
              <a:rPr lang="en-US" b="1" dirty="0">
                <a:solidFill>
                  <a:srgbClr val="FF0000"/>
                </a:solidFill>
              </a:rPr>
            </a:br>
            <a:endParaRPr lang="en-US" b="1" dirty="0">
              <a:solidFill>
                <a:srgbClr val="FF0000"/>
              </a:solidFill>
            </a:endParaRPr>
          </a:p>
        </p:txBody>
      </p:sp>
    </p:spTree>
    <p:extLst>
      <p:ext uri="{BB962C8B-B14F-4D97-AF65-F5344CB8AC3E}">
        <p14:creationId xmlns:p14="http://schemas.microsoft.com/office/powerpoint/2010/main" val="21133798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90FD3F-C73E-414E-9AC2-97E81227B31B}"/>
              </a:ext>
            </a:extLst>
          </p:cNvPr>
          <p:cNvSpPr>
            <a:spLocks noGrp="1"/>
          </p:cNvSpPr>
          <p:nvPr>
            <p:ph type="ctrTitle"/>
          </p:nvPr>
        </p:nvSpPr>
        <p:spPr/>
        <p:txBody>
          <a:bodyPr/>
          <a:lstStyle/>
          <a:p>
            <a:r>
              <a:rPr lang="en-US" b="1" dirty="0"/>
              <a:t>Next Week: </a:t>
            </a:r>
            <a:r>
              <a:rPr lang="en-US" b="1" dirty="0">
                <a:solidFill>
                  <a:srgbClr val="FF0000"/>
                </a:solidFill>
              </a:rPr>
              <a:t>Whose Voice Are You Listening To?</a:t>
            </a:r>
            <a:br>
              <a:rPr lang="en-US" b="1" dirty="0">
                <a:solidFill>
                  <a:srgbClr val="FF0000"/>
                </a:solidFill>
              </a:rPr>
            </a:br>
            <a:endParaRPr lang="en-US" b="1" dirty="0">
              <a:solidFill>
                <a:srgbClr val="FF0000"/>
              </a:solidFill>
            </a:endParaRPr>
          </a:p>
        </p:txBody>
      </p:sp>
      <p:sp>
        <p:nvSpPr>
          <p:cNvPr id="4" name="Subtitle 3">
            <a:extLst>
              <a:ext uri="{FF2B5EF4-FFF2-40B4-BE49-F238E27FC236}">
                <a16:creationId xmlns:a16="http://schemas.microsoft.com/office/drawing/2014/main" id="{8A5B55D3-1D31-4CFA-875B-293927BD60B6}"/>
              </a:ext>
            </a:extLst>
          </p:cNvPr>
          <p:cNvSpPr>
            <a:spLocks noGrp="1"/>
          </p:cNvSpPr>
          <p:nvPr>
            <p:ph type="subTitle" idx="1"/>
          </p:nvPr>
        </p:nvSpPr>
        <p:spPr>
          <a:xfrm>
            <a:off x="1751012" y="3193143"/>
            <a:ext cx="8689976" cy="3664857"/>
          </a:xfrm>
        </p:spPr>
        <p:txBody>
          <a:bodyPr/>
          <a:lstStyle/>
          <a:p>
            <a:r>
              <a:rPr lang="en-US" sz="3600" b="1" dirty="0"/>
              <a:t>Start with GOD—the first step in learning is bowing down to GOD; only fools thumb their noses at such wisdom and learning. Proverbs 1:7 (MSG)</a:t>
            </a:r>
          </a:p>
          <a:p>
            <a:endParaRPr lang="en-US" dirty="0"/>
          </a:p>
        </p:txBody>
      </p:sp>
    </p:spTree>
    <p:extLst>
      <p:ext uri="{BB962C8B-B14F-4D97-AF65-F5344CB8AC3E}">
        <p14:creationId xmlns:p14="http://schemas.microsoft.com/office/powerpoint/2010/main" val="18123951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style.rotation</p:attrName>
                                        </p:attrNameLst>
                                      </p:cBhvr>
                                      <p:tavLst>
                                        <p:tav tm="0">
                                          <p:val>
                                            <p:fltVal val="720"/>
                                          </p:val>
                                        </p:tav>
                                        <p:tav tm="100000">
                                          <p:val>
                                            <p:fltVal val="0"/>
                                          </p:val>
                                        </p:tav>
                                      </p:tavLst>
                                    </p:anim>
                                    <p:anim calcmode="lin" valueType="num">
                                      <p:cBhvr>
                                        <p:cTn id="9" dur="2000" fill="hold"/>
                                        <p:tgtEl>
                                          <p:spTgt spid="3"/>
                                        </p:tgtEl>
                                        <p:attrNameLst>
                                          <p:attrName>ppt_h</p:attrName>
                                        </p:attrNameLst>
                                      </p:cBhvr>
                                      <p:tavLst>
                                        <p:tav tm="0">
                                          <p:val>
                                            <p:fltVal val="0"/>
                                          </p:val>
                                        </p:tav>
                                        <p:tav tm="100000">
                                          <p:val>
                                            <p:strVal val="#ppt_h"/>
                                          </p:val>
                                        </p:tav>
                                      </p:tavLst>
                                    </p:anim>
                                    <p:anim calcmode="lin" valueType="num">
                                      <p:cBhvr>
                                        <p:cTn id="10" dur="2000" fill="hold"/>
                                        <p:tgtEl>
                                          <p:spTgt spid="3"/>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2000"/>
                                        <p:tgtEl>
                                          <p:spTgt spid="4">
                                            <p:txEl>
                                              <p:pRg st="0" end="0"/>
                                            </p:txEl>
                                          </p:spTgt>
                                        </p:tgtEl>
                                      </p:cBhvr>
                                    </p:animEffect>
                                    <p:anim calcmode="lin" valueType="num">
                                      <p:cBhvr>
                                        <p:cTn id="16" dur="2000" fill="hold"/>
                                        <p:tgtEl>
                                          <p:spTgt spid="4">
                                            <p:txEl>
                                              <p:pRg st="0" end="0"/>
                                            </p:txEl>
                                          </p:spTgt>
                                        </p:tgtEl>
                                        <p:attrNameLst>
                                          <p:attrName>style.rotation</p:attrName>
                                        </p:attrNameLst>
                                      </p:cBhvr>
                                      <p:tavLst>
                                        <p:tav tm="0">
                                          <p:val>
                                            <p:fltVal val="720"/>
                                          </p:val>
                                        </p:tav>
                                        <p:tav tm="100000">
                                          <p:val>
                                            <p:fltVal val="0"/>
                                          </p:val>
                                        </p:tav>
                                      </p:tavLst>
                                    </p:anim>
                                    <p:anim calcmode="lin" valueType="num">
                                      <p:cBhvr>
                                        <p:cTn id="17" dur="2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18" dur="2000" fill="hold"/>
                                        <p:tgtEl>
                                          <p:spTgt spid="4">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sign&#10;&#10;Description generated with very high confidence">
            <a:extLst>
              <a:ext uri="{FF2B5EF4-FFF2-40B4-BE49-F238E27FC236}">
                <a16:creationId xmlns:a16="http://schemas.microsoft.com/office/drawing/2014/main" id="{2393AB12-0BF3-4125-87E6-30C61D8D9BBA}"/>
              </a:ext>
            </a:extLst>
          </p:cNvPr>
          <p:cNvPicPr>
            <a:picLocks noChangeAspect="1"/>
          </p:cNvPicPr>
          <p:nvPr/>
        </p:nvPicPr>
        <p:blipFill>
          <a:blip r:embed="rId2"/>
          <a:stretch>
            <a:fillRect/>
          </a:stretch>
        </p:blipFill>
        <p:spPr>
          <a:xfrm>
            <a:off x="-209862" y="-4477"/>
            <a:ext cx="12401862" cy="6878083"/>
          </a:xfrm>
          <a:prstGeom prst="rect">
            <a:avLst/>
          </a:prstGeom>
        </p:spPr>
      </p:pic>
    </p:spTree>
    <p:extLst>
      <p:ext uri="{BB962C8B-B14F-4D97-AF65-F5344CB8AC3E}">
        <p14:creationId xmlns:p14="http://schemas.microsoft.com/office/powerpoint/2010/main" val="213148040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laceholder 2"/>
          <p:cNvSpPr txBox="1">
            <a:spLocks noGrp="1" noChangeArrowheads="1"/>
          </p:cNvSpPr>
          <p:nvPr>
            <p:ph type="ctrTitle"/>
          </p:nvPr>
        </p:nvSpPr>
        <p:spPr>
          <a:xfrm>
            <a:off x="2209801" y="2131060"/>
            <a:ext cx="7773035" cy="1471930"/>
          </a:xfrm>
          <a:prstGeom prst="rect">
            <a:avLst/>
          </a:prstGeom>
        </p:spPr>
        <p:txBody>
          <a:bodyPr vert="horz" wrap="square" lIns="91440" tIns="45720" rIns="91440" bIns="45720" rtlCol="0" anchor="b">
            <a:normAutofit/>
          </a:bodyPr>
          <a:lstStyle/>
          <a:p>
            <a:pPr defTabSz="508000">
              <a:lnSpc>
                <a:spcPct val="100000"/>
              </a:lnSpc>
              <a:spcBef>
                <a:spcPts val="0"/>
              </a:spcBef>
            </a:pPr>
            <a:r>
              <a:rPr lang="en-US" altLang="ko-KR" sz="4400" b="1" dirty="0">
                <a:latin typeface="NanumGothic" charset="0"/>
                <a:ea typeface="NanumGothic" charset="0"/>
              </a:rPr>
              <a:t>No God.......No Peace</a:t>
            </a:r>
            <a:endParaRPr lang="ko-KR" altLang="en-US" sz="4400" b="1" dirty="0">
              <a:latin typeface="NanumGothic" charset="0"/>
              <a:ea typeface="NanumGothic" charset="0"/>
            </a:endParaRPr>
          </a:p>
        </p:txBody>
      </p:sp>
      <p:sp>
        <p:nvSpPr>
          <p:cNvPr id="3" name="Subtitle 3"/>
          <p:cNvSpPr txBox="1">
            <a:spLocks noGrp="1" noChangeArrowheads="1"/>
          </p:cNvSpPr>
          <p:nvPr>
            <p:ph type="subTitle" idx="1"/>
          </p:nvPr>
        </p:nvSpPr>
        <p:spPr>
          <a:xfrm>
            <a:off x="696686" y="3911601"/>
            <a:ext cx="10929257" cy="1755775"/>
          </a:xfrm>
          <a:prstGeom prst="rect">
            <a:avLst/>
          </a:prstGeom>
        </p:spPr>
        <p:txBody>
          <a:bodyPr vert="horz" wrap="square" lIns="91440" tIns="45720" rIns="91440" bIns="45720" rtlCol="0" anchor="t">
            <a:noAutofit/>
          </a:bodyPr>
          <a:lstStyle/>
          <a:p>
            <a:pPr defTabSz="508000">
              <a:lnSpc>
                <a:spcPct val="100000"/>
              </a:lnSpc>
              <a:spcBef>
                <a:spcPts val="0"/>
              </a:spcBef>
            </a:pPr>
            <a:r>
              <a:rPr lang="en-US" altLang="ko-KR" sz="4800" b="1" dirty="0">
                <a:solidFill>
                  <a:srgbClr val="FF0000"/>
                </a:solidFill>
                <a:latin typeface="NanumGothic" charset="0"/>
                <a:ea typeface="NanumGothic" charset="0"/>
              </a:rPr>
              <a:t>Know God...........Know Peace!</a:t>
            </a:r>
            <a:endParaRPr lang="ko-KR" altLang="en-US" sz="4800" b="1" dirty="0">
              <a:solidFill>
                <a:srgbClr val="FF0000"/>
              </a:solidFill>
              <a:latin typeface="NanumGothic" charset="0"/>
              <a:ea typeface="NanumGothic" charset="0"/>
            </a:endParaRPr>
          </a:p>
        </p:txBody>
      </p:sp>
      <mc:AlternateContent xmlns:mc="http://schemas.openxmlformats.org/markup-compatibility/2006">
        <mc:Choice xmlns:p14="http://schemas.microsoft.com/office/powerpoint/2010/main" Requires="p14">
          <p:contentPart p14:bwMode="auto" r:id="rId2">
            <p14:nvContentPartPr>
              <p14:cNvPr id="4" name="Ink 4"/>
              <p14:cNvContentPartPr/>
              <p14:nvPr/>
            </p14:nvContentPartPr>
            <p14:xfrm>
              <a:off x="8135620" y="6196330"/>
              <a:ext cx="12700" cy="0"/>
            </p14:xfrm>
          </p:contentPart>
        </mc:Choice>
        <mc:Fallback>
          <p:pic>
            <p:nvPicPr>
              <p:cNvPr id="4" name="Ink 4"/>
              <p:cNvPicPr/>
              <p:nvPr/>
            </p:nvPicPr>
            <p:blipFill>
              <a:blip r:embed="rId3"/>
              <a:stretch>
                <a:fillRect/>
              </a:stretch>
            </p:blipFill>
            <p:spPr>
              <a:xfrm>
                <a:off x="8128069" y="6196330"/>
                <a:ext cx="27459" cy="0"/>
              </a:xfrm>
              <a:prstGeom prst="rect">
                <a:avLst/>
              </a:prstGeom>
            </p:spPr>
          </p:pic>
        </mc:Fallback>
      </mc:AlternateContent>
    </p:spTree>
    <p:extLst>
      <p:ext uri="{BB962C8B-B14F-4D97-AF65-F5344CB8AC3E}">
        <p14:creationId xmlns:p14="http://schemas.microsoft.com/office/powerpoint/2010/main" val="2311460732"/>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id:69766A09BB234EB7951FD65984E7A275@userPC">
            <a:extLst>
              <a:ext uri="{FF2B5EF4-FFF2-40B4-BE49-F238E27FC236}">
                <a16:creationId xmlns:a16="http://schemas.microsoft.com/office/drawing/2014/main" id="{F4D8B739-FE3B-4D1E-9C7C-DC1E8B535D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89"/>
            <a:ext cx="12192000" cy="68777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704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id:06BD1ADC3D914E4E8FAED60902869FEF@userPC">
            <a:extLst>
              <a:ext uri="{FF2B5EF4-FFF2-40B4-BE49-F238E27FC236}">
                <a16:creationId xmlns:a16="http://schemas.microsoft.com/office/drawing/2014/main" id="{15B7570B-E71C-41BF-8DA9-999A7BAC27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8899" y="-28693"/>
            <a:ext cx="9203960" cy="6840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051604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id:62D816A4587144E9976727C4D5A7E35B@userPC">
            <a:extLst>
              <a:ext uri="{FF2B5EF4-FFF2-40B4-BE49-F238E27FC236}">
                <a16:creationId xmlns:a16="http://schemas.microsoft.com/office/drawing/2014/main" id="{37C62E8B-8A7B-4DD5-82C7-75444E2386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07"/>
            <a:ext cx="12191999" cy="68606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020175"/>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gotandem-production.s3.dualstack.us-east-1.amazonaws.com/uploads/organization_image_attachment/image/244/Greeley_First_Church_logo_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2762250" cy="276225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3"/>
          <p:cNvSpPr>
            <a:spLocks noChangeArrowheads="1"/>
          </p:cNvSpPr>
          <p:nvPr/>
        </p:nvSpPr>
        <p:spPr bwMode="auto">
          <a:xfrm>
            <a:off x="2917370" y="1741713"/>
            <a:ext cx="8650515" cy="50823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000000"/>
                </a:solidFill>
                <a:effectLst/>
                <a:latin typeface="Helvetica Neue"/>
              </a:rPr>
              <a: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000000"/>
                </a:solidFill>
                <a:effectLst/>
                <a:latin typeface="HelveticaNeue-Light"/>
              </a:rPr>
              <a:t>Our mission at Greeley First Church of the Nazarene is to be a healthy congregation reproducing healthy disciples for Jesus Christ.</a:t>
            </a:r>
            <a:br>
              <a:rPr kumimoji="0" lang="en-US" altLang="en-US" sz="4000" b="1" i="0" u="none" strike="noStrike" cap="none" normalizeH="0" baseline="0" dirty="0">
                <a:ln>
                  <a:noFill/>
                </a:ln>
                <a:solidFill>
                  <a:srgbClr val="000000"/>
                </a:solidFill>
                <a:effectLst/>
                <a:latin typeface="HelveticaNeue-Light"/>
              </a:rPr>
            </a:br>
            <a:r>
              <a:rPr kumimoji="0" lang="en-US" altLang="en-US" sz="4000" b="1" i="0" u="none" strike="noStrike" cap="none" normalizeH="0" baseline="0" dirty="0">
                <a:ln>
                  <a:noFill/>
                </a:ln>
                <a:solidFill>
                  <a:srgbClr val="000000"/>
                </a:solidFill>
                <a:effectLst/>
                <a:latin typeface="HelveticaNeue-Light"/>
              </a:rPr>
              <a:t>We are Christian. We are holiness. We are missional.</a:t>
            </a:r>
            <a:endParaRPr kumimoji="0" lang="en-US" altLang="en-US" sz="4000" b="1" i="0" u="none" strike="noStrike" cap="none" normalizeH="0" baseline="0" dirty="0">
              <a:ln>
                <a:noFill/>
              </a:ln>
              <a:solidFill>
                <a:srgbClr val="000000"/>
              </a:solidFill>
              <a:effectLst/>
              <a:latin typeface="Helvetica Neue"/>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rgbClr val="FF0000"/>
                </a:solidFill>
                <a:effectLst/>
                <a:latin typeface="Helvetica Neue"/>
              </a:rPr>
              <a:t>Website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0" i="0" u="none" strike="noStrike" cap="none" normalizeH="0" baseline="0" dirty="0">
                <a:ln>
                  <a:noFill/>
                </a:ln>
                <a:solidFill>
                  <a:srgbClr val="24613F"/>
                </a:solidFill>
                <a:effectLst/>
                <a:latin typeface="inherit"/>
                <a:hlinkClick r:id="rId3"/>
              </a:rPr>
              <a:t>http://www.greeleyfirst.com</a:t>
            </a:r>
            <a:endParaRPr kumimoji="0" lang="en-US" altLang="en-US" sz="4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26424973"/>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FAB84-205F-4D69-B873-3A0704705F0C}"/>
              </a:ext>
            </a:extLst>
          </p:cNvPr>
          <p:cNvSpPr>
            <a:spLocks noGrp="1"/>
          </p:cNvSpPr>
          <p:nvPr>
            <p:ph type="ctrTitle"/>
          </p:nvPr>
        </p:nvSpPr>
        <p:spPr/>
        <p:txBody>
          <a:bodyPr/>
          <a:lstStyle/>
          <a:p>
            <a:r>
              <a:rPr lang="en-US" b="1" dirty="0">
                <a:solidFill>
                  <a:srgbClr val="0070C0"/>
                </a:solidFill>
              </a:rPr>
              <a:t>God Multiplies Whatever We Give To Him</a:t>
            </a:r>
            <a:endParaRPr lang="en-US" b="1" dirty="0"/>
          </a:p>
        </p:txBody>
      </p:sp>
      <p:sp>
        <p:nvSpPr>
          <p:cNvPr id="3" name="Subtitle 2">
            <a:extLst>
              <a:ext uri="{FF2B5EF4-FFF2-40B4-BE49-F238E27FC236}">
                <a16:creationId xmlns:a16="http://schemas.microsoft.com/office/drawing/2014/main" id="{D93DCF35-B6EF-499E-A2D9-FE51D6EC9ECC}"/>
              </a:ext>
            </a:extLst>
          </p:cNvPr>
          <p:cNvSpPr>
            <a:spLocks noGrp="1"/>
          </p:cNvSpPr>
          <p:nvPr>
            <p:ph type="subTitle" idx="1"/>
          </p:nvPr>
        </p:nvSpPr>
        <p:spPr>
          <a:xfrm>
            <a:off x="1751012" y="3886200"/>
            <a:ext cx="8689976" cy="2971800"/>
          </a:xfrm>
        </p:spPr>
        <p:txBody>
          <a:bodyPr>
            <a:normAutofit lnSpcReduction="10000"/>
          </a:bodyPr>
          <a:lstStyle/>
          <a:p>
            <a:r>
              <a:rPr lang="en-US" sz="3200" b="1" i="1" dirty="0"/>
              <a:t>“‘Bring to the storehouse a full tenth of what you earn. . . . Test me in this,’ says the Lord All-Powerful. ‘I will open the windows of heaven for you and pour out all the blessings you need.’” Malachi 3:10 </a:t>
            </a:r>
            <a:endParaRPr lang="en-US" sz="3200" b="1" dirty="0"/>
          </a:p>
          <a:p>
            <a:endParaRPr lang="en-US" dirty="0"/>
          </a:p>
        </p:txBody>
      </p:sp>
    </p:spTree>
    <p:extLst>
      <p:ext uri="{BB962C8B-B14F-4D97-AF65-F5344CB8AC3E}">
        <p14:creationId xmlns:p14="http://schemas.microsoft.com/office/powerpoint/2010/main" val="38197777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799FD-8B62-4818-AE25-B40FB6FF1D02}"/>
              </a:ext>
            </a:extLst>
          </p:cNvPr>
          <p:cNvSpPr>
            <a:spLocks noGrp="1"/>
          </p:cNvSpPr>
          <p:nvPr>
            <p:ph type="title"/>
          </p:nvPr>
        </p:nvSpPr>
        <p:spPr>
          <a:xfrm>
            <a:off x="913775" y="1"/>
            <a:ext cx="10364451" cy="1219199"/>
          </a:xfrm>
        </p:spPr>
        <p:txBody>
          <a:bodyPr/>
          <a:lstStyle/>
          <a:p>
            <a:r>
              <a:rPr lang="en-US" b="1" dirty="0">
                <a:solidFill>
                  <a:srgbClr val="0070C0"/>
                </a:solidFill>
              </a:rPr>
              <a:t>God Multiplies Whatever We Give To Him</a:t>
            </a:r>
            <a:endParaRPr lang="en-US" dirty="0"/>
          </a:p>
        </p:txBody>
      </p:sp>
      <p:sp>
        <p:nvSpPr>
          <p:cNvPr id="3" name="Content Placeholder 2">
            <a:extLst>
              <a:ext uri="{FF2B5EF4-FFF2-40B4-BE49-F238E27FC236}">
                <a16:creationId xmlns:a16="http://schemas.microsoft.com/office/drawing/2014/main" id="{27BDE700-549D-4CBB-B3F2-B16E79A8081D}"/>
              </a:ext>
            </a:extLst>
          </p:cNvPr>
          <p:cNvSpPr>
            <a:spLocks noGrp="1"/>
          </p:cNvSpPr>
          <p:nvPr>
            <p:ph sz="quarter" idx="13"/>
          </p:nvPr>
        </p:nvSpPr>
        <p:spPr>
          <a:xfrm>
            <a:off x="913774" y="885371"/>
            <a:ext cx="10363826" cy="5972629"/>
          </a:xfrm>
        </p:spPr>
        <p:txBody>
          <a:bodyPr/>
          <a:lstStyle/>
          <a:p>
            <a:pPr>
              <a:buFont typeface="Wingdings" panose="05000000000000000000" pitchFamily="2" charset="2"/>
              <a:buChar char="Ø"/>
            </a:pPr>
            <a:r>
              <a:rPr lang="en-US" sz="2400" b="1" dirty="0"/>
              <a:t>If you give God your time, he multiplies it. </a:t>
            </a:r>
          </a:p>
          <a:p>
            <a:pPr>
              <a:buFont typeface="Wingdings" panose="05000000000000000000" pitchFamily="2" charset="2"/>
              <a:buChar char="Ø"/>
            </a:pPr>
            <a:r>
              <a:rPr lang="en-US" sz="2400" b="1" dirty="0"/>
              <a:t>If you give him your money or energy, he multiplies those, too. </a:t>
            </a:r>
          </a:p>
          <a:p>
            <a:pPr>
              <a:buFont typeface="Wingdings" panose="05000000000000000000" pitchFamily="2" charset="2"/>
              <a:buChar char="Ø"/>
            </a:pPr>
            <a:r>
              <a:rPr lang="en-US" sz="2400" b="1" dirty="0"/>
              <a:t>it’s like planting seeds. </a:t>
            </a:r>
          </a:p>
          <a:p>
            <a:pPr>
              <a:buFont typeface="Wingdings" panose="05000000000000000000" pitchFamily="2" charset="2"/>
              <a:buChar char="Ø"/>
            </a:pPr>
            <a:r>
              <a:rPr lang="en-US" sz="2400" b="1" dirty="0"/>
              <a:t>Farmers know that seeds must be sacrificed by being buried in the ground; </a:t>
            </a:r>
          </a:p>
          <a:p>
            <a:pPr>
              <a:buFont typeface="Wingdings" panose="05000000000000000000" pitchFamily="2" charset="2"/>
              <a:buChar char="Ø"/>
            </a:pPr>
            <a:r>
              <a:rPr lang="en-US" sz="2400" b="1" dirty="0"/>
              <a:t>they must be given away to do any good.</a:t>
            </a:r>
          </a:p>
          <a:p>
            <a:pPr>
              <a:buFont typeface="Wingdings" panose="05000000000000000000" pitchFamily="2" charset="2"/>
              <a:buChar char="Ø"/>
            </a:pPr>
            <a:r>
              <a:rPr lang="en-US" sz="2400" b="1" dirty="0"/>
              <a:t>If you keep a seed in a sack, it does no good, but if you plant it, it multiplies.</a:t>
            </a:r>
          </a:p>
          <a:p>
            <a:pPr>
              <a:buFont typeface="Wingdings" panose="05000000000000000000" pitchFamily="2" charset="2"/>
              <a:buChar char="Ø"/>
            </a:pPr>
            <a:r>
              <a:rPr lang="en-US" sz="2400" b="1" dirty="0"/>
              <a:t>For example, when you plant just one watermelon seed, you get a bunch of watermelons with hundreds of seeds in them.</a:t>
            </a:r>
          </a:p>
          <a:p>
            <a:pPr>
              <a:buFont typeface="Wingdings" panose="05000000000000000000" pitchFamily="2" charset="2"/>
              <a:buChar char="Ø"/>
            </a:pPr>
            <a:r>
              <a:rPr lang="en-US" sz="2400" b="1" dirty="0"/>
              <a:t>In the same way, God multiplies whatever you give him.</a:t>
            </a:r>
          </a:p>
          <a:p>
            <a:endParaRPr lang="en-US" dirty="0"/>
          </a:p>
          <a:p>
            <a:endParaRPr lang="en-US" dirty="0"/>
          </a:p>
        </p:txBody>
      </p:sp>
    </p:spTree>
    <p:extLst>
      <p:ext uri="{BB962C8B-B14F-4D97-AF65-F5344CB8AC3E}">
        <p14:creationId xmlns:p14="http://schemas.microsoft.com/office/powerpoint/2010/main" val="2693707172"/>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6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58</TotalTime>
  <Words>437</Words>
  <Application>Microsoft Office PowerPoint</Application>
  <PresentationFormat>Widescreen</PresentationFormat>
  <Paragraphs>32</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Comic Sans MS</vt:lpstr>
      <vt:lpstr>Consolas</vt:lpstr>
      <vt:lpstr>Helvetica Neue</vt:lpstr>
      <vt:lpstr>HelveticaNeue-Light</vt:lpstr>
      <vt:lpstr>inherit</vt:lpstr>
      <vt:lpstr>NanumGothic</vt:lpstr>
      <vt:lpstr>Tw Cen MT</vt:lpstr>
      <vt:lpstr>Wingdings</vt:lpstr>
      <vt:lpstr>Droplet</vt:lpstr>
      <vt:lpstr>PowerPoint Presentation</vt:lpstr>
      <vt:lpstr>PowerPoint Presentation</vt:lpstr>
      <vt:lpstr>No God.......No Peace</vt:lpstr>
      <vt:lpstr>PowerPoint Presentation</vt:lpstr>
      <vt:lpstr>PowerPoint Presentation</vt:lpstr>
      <vt:lpstr>PowerPoint Presentation</vt:lpstr>
      <vt:lpstr>PowerPoint Presentation</vt:lpstr>
      <vt:lpstr>God Multiplies Whatever We Give To Him</vt:lpstr>
      <vt:lpstr>God Multiplies Whatever We Give To Him</vt:lpstr>
      <vt:lpstr>What’s the key ingredient in this seed planting?  </vt:lpstr>
      <vt:lpstr>But we have to understand the difference between faith and bargaining</vt:lpstr>
      <vt:lpstr>Jesus makes us this promise in Luke 18:29-30</vt:lpstr>
      <vt:lpstr>“Always give yourselves fully to the work of the Lord, because you know that your labor in the Lord is not in vain.” (1 Corinthians 15:58b NIV)    </vt:lpstr>
      <vt:lpstr>Next Week: Whose Voice Are You Listening To?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Scrivner</dc:creator>
  <cp:lastModifiedBy>Larry Scrivner</cp:lastModifiedBy>
  <cp:revision>7</cp:revision>
  <dcterms:created xsi:type="dcterms:W3CDTF">2017-06-25T03:14:24Z</dcterms:created>
  <dcterms:modified xsi:type="dcterms:W3CDTF">2017-06-25T04:13:20Z</dcterms:modified>
</cp:coreProperties>
</file>